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9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300" r:id="rId4"/>
    <p:sldId id="291" r:id="rId5"/>
    <p:sldId id="293" r:id="rId6"/>
    <p:sldId id="294" r:id="rId7"/>
    <p:sldId id="301" r:id="rId8"/>
    <p:sldId id="290" r:id="rId9"/>
    <p:sldId id="302" r:id="rId10"/>
    <p:sldId id="295" r:id="rId11"/>
    <p:sldId id="296" r:id="rId12"/>
    <p:sldId id="303" r:id="rId13"/>
    <p:sldId id="297" r:id="rId14"/>
    <p:sldId id="304" r:id="rId15"/>
    <p:sldId id="298" r:id="rId16"/>
    <p:sldId id="305" r:id="rId17"/>
    <p:sldId id="299" r:id="rId18"/>
    <p:sldId id="306" r:id="rId19"/>
    <p:sldId id="307" r:id="rId20"/>
    <p:sldId id="308" r:id="rId21"/>
    <p:sldId id="309" r:id="rId22"/>
    <p:sldId id="310" r:id="rId23"/>
    <p:sldId id="311" r:id="rId24"/>
    <p:sldId id="288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537"/>
    <a:srgbClr val="1467AC"/>
    <a:srgbClr val="F6B459"/>
    <a:srgbClr val="1BA148"/>
    <a:srgbClr val="FAFAFA"/>
    <a:srgbClr val="E3E7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87458" autoAdjust="0"/>
  </p:normalViewPr>
  <p:slideViewPr>
    <p:cSldViewPr snapToGrid="0">
      <p:cViewPr varScale="1">
        <p:scale>
          <a:sx n="79" d="100"/>
          <a:sy n="79" d="100"/>
        </p:scale>
        <p:origin x="76" y="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9" d="100"/>
          <a:sy n="119" d="100"/>
        </p:scale>
        <p:origin x="4992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3EE666F-1F77-39E9-F47A-6C1CA502C1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20C1903-5D20-EECE-6598-15EAE0B2A4B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E6564-8B40-4A29-BACC-A8E7B99C09F0}" type="datetimeFigureOut">
              <a:rPr lang="it-IT" smtClean="0"/>
              <a:t>02/11/2024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ECD079E-FD41-0B1E-A9D6-AC5ED384FD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688DAFA-36AC-C4DF-7313-F14A19441D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3A6B4-9F22-4ED0-8F3D-134FB48F7D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288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05F63-FAF9-4F55-B55B-B35D2DFECA4E}" type="datetimeFigureOut">
              <a:rPr lang="it-IT" smtClean="0"/>
              <a:t>02/11/2024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5C918-E4C2-4DFF-AE76-C38D0933A5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42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Formula da mettere in B2 e trascinare:</a:t>
            </a:r>
          </a:p>
          <a:p>
            <a:r>
              <a:rPr lang="it-IT" dirty="0"/>
              <a:t>=$A2*B$1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8342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Risultato 1: € 387.000,00</a:t>
            </a:r>
          </a:p>
          <a:p>
            <a:r>
              <a:rPr lang="it-IT" dirty="0"/>
              <a:t>Risultato 2: € 61.000,00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7124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Risultato 1: € 12.900,00</a:t>
            </a:r>
          </a:p>
          <a:p>
            <a:r>
              <a:rPr lang="it-IT" dirty="0"/>
              <a:t>Risultato 2: € 8.714,29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2306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Risultato 1: € 28.500,00</a:t>
            </a:r>
          </a:p>
          <a:p>
            <a:r>
              <a:rPr lang="it-IT" dirty="0"/>
              <a:t>Risultato 2: € 21.000,00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576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Risultato 1: € 28.500,00</a:t>
            </a:r>
          </a:p>
          <a:p>
            <a:r>
              <a:rPr lang="it-IT" dirty="0"/>
              <a:t>Risultato 2: € 21.000,00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0162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Risultato 1: € 28.500,00</a:t>
            </a:r>
          </a:p>
          <a:p>
            <a:r>
              <a:rPr lang="it-IT" dirty="0"/>
              <a:t>Risultato 2: € 21.000,00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9144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Risultato: 7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77673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Risultato: €69.500,00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5871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2000569"/>
            <a:ext cx="8791575" cy="204866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4234181"/>
            <a:ext cx="8791575" cy="473550"/>
          </a:xfrm>
        </p:spPr>
        <p:txBody>
          <a:bodyPr>
            <a:normAutofit/>
          </a:bodyPr>
          <a:lstStyle>
            <a:lvl1pPr marL="0" indent="0" algn="l">
              <a:buNone/>
              <a:defRPr sz="2000" cap="none" baseline="0">
                <a:solidFill>
                  <a:srgbClr val="1BA14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6B2ACC6-4262-A7C3-BBE2-EE5A806936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4"/>
          <a:stretch/>
        </p:blipFill>
        <p:spPr bwMode="auto">
          <a:xfrm>
            <a:off x="4661671" y="1182292"/>
            <a:ext cx="3221080" cy="725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0CD9815-7E5C-384D-9AEC-1CFA7772E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2FD8674-BC2A-1E09-92F7-1A29CBD7A5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Immagine che contiene testo, Carattere, simbolo, logo&#10;&#10;Descrizione generata automaticamente">
            <a:extLst>
              <a:ext uri="{FF2B5EF4-FFF2-40B4-BE49-F238E27FC236}">
                <a16:creationId xmlns:a16="http://schemas.microsoft.com/office/drawing/2014/main" id="{5078CCAD-AE2D-5760-DB97-9B42AB135A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5179914"/>
            <a:ext cx="2857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002B9862-4D66-DDB9-6947-81ABEE8CFBB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6" y="5400161"/>
            <a:ext cx="11215687" cy="757751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8156" y="750093"/>
            <a:ext cx="11215688" cy="4395141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it-IT"/>
              <a:t>Fare clic sull'icona per inserire un'immagine</a:t>
            </a:r>
            <a:endParaRPr lang="en-US" dirty="0"/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D56B1769-FB37-65F6-EB1D-51CF7E02D355}"/>
              </a:ext>
            </a:extLst>
          </p:cNvPr>
          <p:cNvCxnSpPr>
            <a:cxnSpLocks/>
          </p:cNvCxnSpPr>
          <p:nvPr userDrawn="1"/>
        </p:nvCxnSpPr>
        <p:spPr>
          <a:xfrm>
            <a:off x="488156" y="5272698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CA6FC89-BB9F-6A2E-50B4-8CC554F0E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EB5FE0-0B72-0219-5826-5880D9AA5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509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8156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CC720B0-E170-F661-BE1D-868B168025D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24A7A994-5DEB-C1C9-ED12-EE8EEA50D3F4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4286250" y="2647343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52C3060-BDD1-DC73-15D5-FF0E88E406C7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4286250" y="1700215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93345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D88941-D6D8-205C-9DF7-E614036E2CB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B2F3FF-1DE3-C8BA-8BEB-1B1782C29D65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2709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81440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BB125C73-8F0B-DEF8-4851-AAE7B09CB173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8081439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3FE112-BC1E-B0D3-89E9-90666CCEF208}"/>
              </a:ext>
            </a:extLst>
          </p:cNvPr>
          <p:cNvSpPr>
            <a:spLocks noGrp="1" noChangeAspect="1"/>
          </p:cNvSpPr>
          <p:nvPr>
            <p:ph type="pic" idx="22"/>
          </p:nvPr>
        </p:nvSpPr>
        <p:spPr>
          <a:xfrm>
            <a:off x="4284797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20840CE-467E-DBB0-7D8B-111D392F55BC}"/>
              </a:ext>
            </a:extLst>
          </p:cNvPr>
          <p:cNvSpPr>
            <a:spLocks noGrp="1"/>
          </p:cNvSpPr>
          <p:nvPr>
            <p:ph type="body" sz="half" idx="23"/>
          </p:nvPr>
        </p:nvSpPr>
        <p:spPr>
          <a:xfrm>
            <a:off x="4284797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6D4966F-C6AF-D82E-169B-40A0F18D6DCF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4284797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7FD74AD-DECE-8EA1-F01F-973DA0D98014}"/>
              </a:ext>
            </a:extLst>
          </p:cNvPr>
          <p:cNvSpPr>
            <a:spLocks noGrp="1" noChangeAspect="1"/>
          </p:cNvSpPr>
          <p:nvPr>
            <p:ph type="pic" idx="25"/>
          </p:nvPr>
        </p:nvSpPr>
        <p:spPr>
          <a:xfrm>
            <a:off x="488156" y="1712609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04F2D4A-B50B-9B91-69A8-015DBA8648DC}"/>
              </a:ext>
            </a:extLst>
          </p:cNvPr>
          <p:cNvSpPr>
            <a:spLocks noGrp="1"/>
          </p:cNvSpPr>
          <p:nvPr>
            <p:ph type="body" sz="half" idx="26"/>
          </p:nvPr>
        </p:nvSpPr>
        <p:spPr>
          <a:xfrm>
            <a:off x="488154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E675D1-7021-6A15-194C-0F4316533A03}"/>
              </a:ext>
            </a:extLst>
          </p:cNvPr>
          <p:cNvSpPr>
            <a:spLocks noGrp="1"/>
          </p:cNvSpPr>
          <p:nvPr>
            <p:ph type="body" idx="27"/>
          </p:nvPr>
        </p:nvSpPr>
        <p:spPr>
          <a:xfrm>
            <a:off x="488154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BD5A30-8A80-A04E-E5A6-F9DA39BFEE1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324D0E-2C55-9843-5031-7ABCA410F5E8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9631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006638-908C-1C4E-6A6E-CC9DED408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C45535-9912-364A-AB6B-67F48E886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1403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738679AD-A47B-0233-CB31-CA194935C88B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79844" y="750093"/>
            <a:ext cx="1524000" cy="540781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156" y="750094"/>
            <a:ext cx="9563100" cy="540781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5C7BA0B2-6D17-ADEA-A0DF-D59EF274B476}"/>
              </a:ext>
            </a:extLst>
          </p:cNvPr>
          <p:cNvCxnSpPr>
            <a:cxnSpLocks/>
          </p:cNvCxnSpPr>
          <p:nvPr userDrawn="1"/>
        </p:nvCxnSpPr>
        <p:spPr>
          <a:xfrm flipV="1">
            <a:off x="10179844" y="750093"/>
            <a:ext cx="0" cy="5407819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8A23659A-2E00-E73F-E936-04B790FA3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93C431B-197E-1D92-8AFA-42DBD225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386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8F867-FA0D-592E-EEFC-844FC4482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C0BC48-FFEF-CA9B-ACD4-7DE51F93E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1268D76-E285-8FBE-D327-C8203B949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8298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700207"/>
            <a:ext cx="9906000" cy="257175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rgbClr val="1BA148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F669433-AD3A-4BE9-92A5-3910FE3D29E1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682165-300D-D17D-648D-CEA36B99E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2FB9E8-D365-4AFB-DE32-C19F30428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184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EA7904-FD8E-E273-7793-1662614B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B6F6E1-6496-5BB1-A7A5-2AB885D4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86559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2647344"/>
            <a:ext cx="5531643" cy="351056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647344"/>
            <a:ext cx="5531643" cy="3510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743400B-5C32-4DE7-A730-8726BAC60F0B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18159A6-FB88-C68C-25C9-7877BCA6881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200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19928CA-2909-744F-AC17-199BCDE5CB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E364A8E-6084-C28A-78A7-D6A2B4227C9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6458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A7FFCC3-BA4A-F1B7-0FB5-769BE7783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FD29C80-2FD3-A5BB-46EB-FE5D2D39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674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FA03A4FC-FBA5-9D4C-55B1-4BDD77347D3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14D9A66-AABD-38EA-DA3D-06D3C0F7F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3DD05D6-A433-51A7-01A6-8E4044E0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655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>
            <a:extLst>
              <a:ext uri="{FF2B5EF4-FFF2-40B4-BE49-F238E27FC236}">
                <a16:creationId xmlns:a16="http://schemas.microsoft.com/office/drawing/2014/main" id="{8D83DE56-03FA-BE6A-98B5-BBD4D777481F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198" y="750094"/>
            <a:ext cx="5531645" cy="5407818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DFB245-7D98-7B42-BBD2-E484DA3A9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C4080A3-40AB-C8CA-FED5-45D0E7BEDF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E98E1E-C7D9-8209-6FB2-3B6376BF0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3DF762F-A1C9-F1F8-0673-370893321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40337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E58393E8-7B3E-D007-7DF6-437DF9872020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72199" y="750094"/>
            <a:ext cx="5531644" cy="5407818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728E96-4B3F-A089-7C9D-AA5DBCDB8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2A8E7AB-894C-1368-A026-430FA199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6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156" y="1700216"/>
            <a:ext cx="11215688" cy="4457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8156" y="6312875"/>
            <a:ext cx="9084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none" baseline="0">
                <a:solidFill>
                  <a:srgbClr val="1BA148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it-IT" dirty="0"/>
              <a:t>Corso Excel Base | Sessione 1: Introduzione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52207" y="6310311"/>
            <a:ext cx="657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EA3537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50" name="Immagine 49">
            <a:extLst>
              <a:ext uri="{FF2B5EF4-FFF2-40B4-BE49-F238E27FC236}">
                <a16:creationId xmlns:a16="http://schemas.microsoft.com/office/drawing/2014/main" id="{F42DB563-5D47-118F-23C9-F7D4903D69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458B65C4-5B55-37C0-F3C1-AA8A5F5927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0ABD6444-930E-4E27-BEC0-6A19B7D981CC}"/>
              </a:ext>
            </a:extLst>
          </p:cNvPr>
          <p:cNvCxnSpPr>
            <a:cxnSpLocks/>
          </p:cNvCxnSpPr>
          <p:nvPr userDrawn="1"/>
        </p:nvCxnSpPr>
        <p:spPr>
          <a:xfrm>
            <a:off x="488156" y="1576999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46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0" r:id="rId1"/>
    <p:sldLayoutId id="2147484331" r:id="rId2"/>
    <p:sldLayoutId id="2147484332" r:id="rId3"/>
    <p:sldLayoutId id="2147484333" r:id="rId4"/>
    <p:sldLayoutId id="2147484347" r:id="rId5"/>
    <p:sldLayoutId id="2147484335" r:id="rId6"/>
    <p:sldLayoutId id="2147484336" r:id="rId7"/>
    <p:sldLayoutId id="2147484337" r:id="rId8"/>
    <p:sldLayoutId id="2147484338" r:id="rId9"/>
    <p:sldLayoutId id="2147484339" r:id="rId10"/>
    <p:sldLayoutId id="2147484343" r:id="rId11"/>
    <p:sldLayoutId id="2147484348" r:id="rId12"/>
    <p:sldLayoutId id="2147484345" r:id="rId13"/>
    <p:sldLayoutId id="2147484346" r:id="rId1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none" baseline="0">
          <a:solidFill>
            <a:srgbClr val="1467AC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467AC"/>
        </a:buClr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BA148"/>
        </a:buClr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3E768"/>
        </a:buClr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F6B459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A3537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BA9CEE-0D37-91EC-7ABE-3D07F778F5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Corso Excel Base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03FD84-C014-36E4-8E40-30EA1F71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Sessione 2: Formule principali</a:t>
            </a:r>
          </a:p>
        </p:txBody>
      </p:sp>
    </p:spTree>
    <p:extLst>
      <p:ext uri="{BB962C8B-B14F-4D97-AF65-F5344CB8AC3E}">
        <p14:creationId xmlns:p14="http://schemas.microsoft.com/office/powerpoint/2010/main" val="621578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33C53CEC-F582-515B-1180-204E6904D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Riferimenti relativi</a:t>
            </a:r>
          </a:p>
          <a:p>
            <a:pPr lvl="1"/>
            <a:r>
              <a:rPr lang="it-IT" dirty="0"/>
              <a:t>Trascinando la cella il riferimento viene spostato del numero di righe e colonne corrispondenti al trascinamento</a:t>
            </a:r>
          </a:p>
          <a:p>
            <a:pPr lvl="1"/>
            <a:r>
              <a:rPr lang="it-IT" dirty="0"/>
              <a:t>Es. A1 trascinando di una colonna a destra diventa A2</a:t>
            </a:r>
          </a:p>
          <a:p>
            <a:pPr lvl="1"/>
            <a:r>
              <a:rPr lang="it-IT" dirty="0"/>
              <a:t>Es. A1 trascinando di una riga in basso diventa B1</a:t>
            </a:r>
          </a:p>
          <a:p>
            <a:r>
              <a:rPr lang="it-IT" dirty="0"/>
              <a:t>Riferimenti assoluti</a:t>
            </a:r>
          </a:p>
          <a:p>
            <a:pPr lvl="1"/>
            <a:r>
              <a:rPr lang="it-IT" dirty="0"/>
              <a:t>Trascinando la cella il riferimento non viene spostato</a:t>
            </a:r>
          </a:p>
          <a:p>
            <a:pPr lvl="1"/>
            <a:r>
              <a:rPr lang="it-IT" dirty="0"/>
              <a:t>Il simbolo "$" indica l'elemento (riga o colonna) "bloccato"</a:t>
            </a:r>
          </a:p>
          <a:p>
            <a:pPr lvl="1"/>
            <a:r>
              <a:rPr lang="it-IT" dirty="0"/>
              <a:t>Per inserire rapidamente il simbolo "$" posizionarsi sul riferimento nella cella e cliccare sul tasto "F4"</a:t>
            </a:r>
            <a:br>
              <a:rPr lang="it-IT" dirty="0"/>
            </a:br>
            <a:r>
              <a:rPr lang="it-IT" dirty="0"/>
              <a:t>(1 clic: "blocca" riga e colonna; 2 clic: "blocca" solo riga; 3 clic: "blocca" solo colonna)</a:t>
            </a:r>
          </a:p>
          <a:p>
            <a:pPr lvl="1"/>
            <a:r>
              <a:rPr lang="it-IT" dirty="0"/>
              <a:t>Es. $A$1 trascinando di una colonna a destra resta sempre $A$1</a:t>
            </a:r>
          </a:p>
          <a:p>
            <a:pPr lvl="1"/>
            <a:r>
              <a:rPr lang="it-IT" dirty="0"/>
              <a:t>Es. $A$1 trascinando di una riga in basso resta sempre $A$1</a:t>
            </a:r>
          </a:p>
          <a:p>
            <a:r>
              <a:rPr lang="it-IT" dirty="0"/>
              <a:t>Riferimenti misti</a:t>
            </a:r>
          </a:p>
          <a:p>
            <a:pPr lvl="1"/>
            <a:r>
              <a:rPr lang="it-IT" dirty="0"/>
              <a:t>Es. $A1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6C20848-6E63-3552-4E2F-AEA276B1A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B83A7BC-C888-E1AF-6075-F278FB56F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93FE1059-22AD-74EA-2F06-616075403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Riferimenti</a:t>
            </a:r>
          </a:p>
        </p:txBody>
      </p:sp>
    </p:spTree>
    <p:extLst>
      <p:ext uri="{BB962C8B-B14F-4D97-AF65-F5344CB8AC3E}">
        <p14:creationId xmlns:p14="http://schemas.microsoft.com/office/powerpoint/2010/main" val="1217465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F3151C39-43CF-0931-3D02-2E1982E13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2_Riferimenti.xlsx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r>
              <a:rPr lang="it-IT" i="1" dirty="0"/>
              <a:t>Usiamo i riferimenti relativi</a:t>
            </a:r>
          </a:p>
          <a:p>
            <a:r>
              <a:rPr lang="it-IT" i="1" dirty="0"/>
              <a:t>Usiamo i riferimenti assoluti</a:t>
            </a:r>
          </a:p>
          <a:p>
            <a:r>
              <a:rPr lang="it-IT" i="1" dirty="0"/>
              <a:t>Usiamo i riferimenti misti</a:t>
            </a:r>
            <a:endParaRPr lang="it-IT" dirty="0"/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0EA1B30-CDC4-0FCB-0E53-5F18F508F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90B0032-52F2-AEC3-EDF7-5DC503B0D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48BEE03-EF1D-2490-5C4B-1432FB24F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Riferimenti</a:t>
            </a:r>
          </a:p>
        </p:txBody>
      </p:sp>
    </p:spTree>
    <p:extLst>
      <p:ext uri="{BB962C8B-B14F-4D97-AF65-F5344CB8AC3E}">
        <p14:creationId xmlns:p14="http://schemas.microsoft.com/office/powerpoint/2010/main" val="743905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7E9398-CAE1-E888-7832-3D1D65869C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9383CFA-1BE8-DED5-245A-273F5E7572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r>
              <a:rPr lang="it-IT" dirty="0"/>
              <a:t>La logica BODMAS</a:t>
            </a:r>
          </a:p>
          <a:p>
            <a:r>
              <a:rPr lang="it-IT" dirty="0"/>
              <a:t>Riferimenti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r>
              <a:rPr lang="it-IT" dirty="0"/>
              <a:t>Valutare le formule</a:t>
            </a:r>
          </a:p>
          <a:p>
            <a:r>
              <a:rPr lang="it-IT" dirty="0"/>
              <a:t>Le funzioni principali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28EF6D5-7D77-8635-3F47-4EE1539A7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F406529-1ECE-19ED-5464-DDA657234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AB85915B-E2F2-C83C-157E-A42E4C92F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</p:spTree>
    <p:extLst>
      <p:ext uri="{BB962C8B-B14F-4D97-AF65-F5344CB8AC3E}">
        <p14:creationId xmlns:p14="http://schemas.microsoft.com/office/powerpoint/2010/main" val="1136584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610CE96-59DD-557C-895C-1C68E1D1F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2_Esercizio 1.xlsx</a:t>
            </a:r>
          </a:p>
          <a:p>
            <a:r>
              <a:rPr lang="it-IT" i="1" dirty="0"/>
              <a:t>Ogni cella deve riportare il risultato "</a:t>
            </a:r>
            <a:r>
              <a:rPr lang="it-IT" i="1" dirty="0" err="1"/>
              <a:t>rif.</a:t>
            </a:r>
            <a:r>
              <a:rPr lang="it-IT" i="1" dirty="0"/>
              <a:t> riga * </a:t>
            </a:r>
            <a:r>
              <a:rPr lang="it-IT" i="1" dirty="0" err="1"/>
              <a:t>rif.</a:t>
            </a:r>
            <a:r>
              <a:rPr lang="it-IT" i="1" dirty="0"/>
              <a:t> colonna" (es. "1*1=1" nella prima cella in alto a sinistra; "10*10=100" nell'ultima cella in basso a destra)</a:t>
            </a:r>
          </a:p>
          <a:p>
            <a:r>
              <a:rPr lang="it-IT" i="1" dirty="0"/>
              <a:t>Basta una sola formula impostata nella prima cella in alto a sinistra e trascinata nelle altre celle della tabella</a:t>
            </a:r>
          </a:p>
          <a:p>
            <a:r>
              <a:rPr lang="it-IT" i="1" dirty="0"/>
              <a:t>Provate…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A2839F9-BA40-A4BB-E8DA-56DDA2D63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B26C6C0-2BD0-E335-404B-FC1546FDB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45478C7-B8DA-3E7A-ED9F-3984FA547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i="1" dirty="0"/>
              <a:t>Esercizio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574ECEE-85F9-C8BF-FAA7-4C05D43C1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720" y="3892269"/>
            <a:ext cx="2498561" cy="2265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677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0FAE06-4093-78D2-ED42-C1C0604FC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58E887E-230C-1DA2-480E-6D0A0527C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r>
              <a:rPr lang="it-IT" dirty="0"/>
              <a:t>La logica BODMAS</a:t>
            </a:r>
          </a:p>
          <a:p>
            <a:r>
              <a:rPr lang="it-IT" dirty="0"/>
              <a:t>Riferimenti</a:t>
            </a:r>
          </a:p>
          <a:p>
            <a:r>
              <a:rPr lang="it-IT" dirty="0"/>
              <a:t>Esercizio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Valutare le formule</a:t>
            </a:r>
          </a:p>
          <a:p>
            <a:r>
              <a:rPr lang="it-IT" dirty="0"/>
              <a:t>Le funzioni principali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C35E0F5-B8AD-A72C-6DA1-37B91FB9D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C3CDEA7-AA06-4562-94E5-29DDADF26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3DE157D8-8435-E892-0CE0-C40B4CF99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</p:spTree>
    <p:extLst>
      <p:ext uri="{BB962C8B-B14F-4D97-AF65-F5344CB8AC3E}">
        <p14:creationId xmlns:p14="http://schemas.microsoft.com/office/powerpoint/2010/main" val="2875663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A42A58A8-1FBC-075E-B66D-AC7BB5E20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Per vedere come Excel risolve le formule usare il comando:</a:t>
            </a:r>
          </a:p>
          <a:p>
            <a:pPr lvl="1"/>
            <a:r>
              <a:rPr lang="it-IT" dirty="0"/>
              <a:t>Formule &gt; Valuta formula</a:t>
            </a:r>
          </a:p>
          <a:p>
            <a:r>
              <a:rPr lang="it-IT" dirty="0"/>
              <a:t>È utile per formule complesse e per verificare se le abbiamo impostate correttamente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2_Valuta formule.xlsx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B142C97-1B98-8433-844A-11CCD67D4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D271CBC-5611-3BA1-B849-20D30F10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DBADC674-4F13-6B64-3E98-9937A3810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Valutare le formule</a:t>
            </a:r>
          </a:p>
        </p:txBody>
      </p:sp>
    </p:spTree>
    <p:extLst>
      <p:ext uri="{BB962C8B-B14F-4D97-AF65-F5344CB8AC3E}">
        <p14:creationId xmlns:p14="http://schemas.microsoft.com/office/powerpoint/2010/main" val="3767589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C4B20-2CB3-2D9E-A065-DFCBF30321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238DE93-02D1-C329-C958-D11EA36E0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r>
              <a:rPr lang="it-IT" dirty="0"/>
              <a:t>La logica BODMAS</a:t>
            </a:r>
          </a:p>
          <a:p>
            <a:r>
              <a:rPr lang="it-IT" dirty="0"/>
              <a:t>Riferimenti</a:t>
            </a:r>
          </a:p>
          <a:p>
            <a:r>
              <a:rPr lang="it-IT" dirty="0"/>
              <a:t>Esercizio</a:t>
            </a:r>
          </a:p>
          <a:p>
            <a:r>
              <a:rPr lang="it-IT" dirty="0"/>
              <a:t>Valutare le formule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Le funzioni principali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CCA349F-5487-3E4D-C7A9-2E95D2AEF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6BE9050-04E0-CA24-B927-DC1130A73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E359C646-5EBB-113D-367F-A22A4EFBD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</p:spTree>
    <p:extLst>
      <p:ext uri="{BB962C8B-B14F-4D97-AF65-F5344CB8AC3E}">
        <p14:creationId xmlns:p14="http://schemas.microsoft.com/office/powerpoint/2010/main" val="2465645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it-IT" dirty="0"/>
                  <a:t>Somma i numeri presenti in uno o più intervalli di celle</a:t>
                </a:r>
                <a:endParaRPr lang="it-IT" sz="11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</a:rPr>
                        <m:t>𝑆𝑂𝑀𝑀𝐴</m:t>
                      </m:r>
                      <m:d>
                        <m:d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𝑢𝑚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1;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𝑛𝑢𝑚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;...</m:t>
                          </m:r>
                        </m:e>
                      </m:d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sz="3900" dirty="0"/>
              </a:p>
              <a:p>
                <a:pPr marL="0" indent="0">
                  <a:buNone/>
                </a:pPr>
                <a:r>
                  <a:rPr lang="it-IT" b="1" i="1" u="sng" dirty="0">
                    <a:uFill>
                      <a:solidFill>
                        <a:srgbClr val="EA3537"/>
                      </a:solidFill>
                    </a:uFill>
                  </a:rPr>
                  <a:t>ESERCIZIO</a:t>
                </a:r>
              </a:p>
              <a:p>
                <a:r>
                  <a:rPr lang="it-IT" i="1" u="sng" dirty="0"/>
                  <a:t>Risorsa</a:t>
                </a:r>
                <a:r>
                  <a:rPr lang="it-IT" i="1" dirty="0"/>
                  <a:t>: Excel </a:t>
                </a:r>
                <a:r>
                  <a:rPr lang="it-IT" i="1" dirty="0" err="1"/>
                  <a:t>Base_Sessione</a:t>
                </a:r>
                <a:r>
                  <a:rPr lang="it-IT" i="1" dirty="0"/>
                  <a:t> 2_Fatture.xlsx</a:t>
                </a:r>
              </a:p>
              <a:p>
                <a:r>
                  <a:rPr lang="it-IT" i="1" dirty="0"/>
                  <a:t>Sommare l'importo di tutte le fatture</a:t>
                </a:r>
              </a:p>
              <a:p>
                <a:r>
                  <a:rPr lang="it-IT" i="1" dirty="0"/>
                  <a:t>Sommare l'importo delle fatture del mese di gennaio e del mese di maggio</a:t>
                </a:r>
                <a:endParaRPr lang="it-IT" dirty="0"/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24" t="-3283" b="-123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21DB0DB-C1CD-3A5F-623A-CE72FDF5E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5DA4D1-466F-5082-20C4-463717D5A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A592B90-103A-5620-2416-0E1543D9F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funzione SOMMA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C8BC311F-B8A7-14F2-CF20-3CEA105916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3380012"/>
              </p:ext>
            </p:extLst>
          </p:nvPr>
        </p:nvGraphicFramePr>
        <p:xfrm>
          <a:off x="488157" y="2517836"/>
          <a:ext cx="11214000" cy="192024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980000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9234000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Nome argomento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Descrizione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num1</a:t>
                      </a:r>
                    </a:p>
                    <a:p>
                      <a:pPr fontAlgn="t"/>
                      <a:r>
                        <a:rPr lang="it-IT" sz="18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(Obbligatorio)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Primo numero da sommare.</a:t>
                      </a:r>
                    </a:p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Il numero può essere ad esempio 4, un riferimento di cella come B6 o un intervallo di celle come B2:B8.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num2-255</a:t>
                      </a:r>
                    </a:p>
                    <a:p>
                      <a:pPr fontAlgn="t"/>
                      <a:r>
                        <a:rPr lang="it-IT" sz="18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(Facoltativo)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Secondo numero da sommare.</a:t>
                      </a:r>
                    </a:p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possibile specificare fino a 255 numeri in questo modo.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0047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it-IT" dirty="0"/>
                  <a:t>Restituisce la media aritmetica dei numeri presenti in uno o più intervalli di celle</a:t>
                </a:r>
                <a:endParaRPr lang="it-IT" sz="11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𝑀𝐸𝐷𝐼𝐴</m:t>
                      </m:r>
                      <m:d>
                        <m:d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𝑢𝑚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1;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𝑛𝑢𝑚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;...</m:t>
                          </m:r>
                        </m:e>
                      </m:d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sz="3600" dirty="0"/>
              </a:p>
              <a:p>
                <a:pPr marL="0" indent="0">
                  <a:buNone/>
                </a:pPr>
                <a:r>
                  <a:rPr lang="it-IT" b="1" i="1" u="sng" dirty="0">
                    <a:uFill>
                      <a:solidFill>
                        <a:srgbClr val="EA3537"/>
                      </a:solidFill>
                    </a:uFill>
                  </a:rPr>
                  <a:t>ESERCIZIO</a:t>
                </a:r>
              </a:p>
              <a:p>
                <a:r>
                  <a:rPr lang="it-IT" i="1" u="sng" dirty="0"/>
                  <a:t>Risorsa</a:t>
                </a:r>
                <a:r>
                  <a:rPr lang="it-IT" i="1" dirty="0"/>
                  <a:t>: Excel </a:t>
                </a:r>
                <a:r>
                  <a:rPr lang="it-IT" i="1" dirty="0" err="1"/>
                  <a:t>Base_Sessione</a:t>
                </a:r>
                <a:r>
                  <a:rPr lang="it-IT" i="1" dirty="0"/>
                  <a:t> 2_Fatture.xlsx</a:t>
                </a:r>
              </a:p>
              <a:p>
                <a:r>
                  <a:rPr lang="it-IT" i="1" dirty="0"/>
                  <a:t>Calcolare l'importo medio di tutte le fatture</a:t>
                </a:r>
              </a:p>
              <a:p>
                <a:r>
                  <a:rPr lang="it-IT" i="1" dirty="0"/>
                  <a:t>Calcolare l'importo medio delle fatture del mese di gennaio e del mese di maggio</a:t>
                </a:r>
                <a:endParaRPr lang="it-IT" dirty="0"/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24" t="-3283" b="-27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21DB0DB-C1CD-3A5F-623A-CE72FDF5E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5DA4D1-466F-5082-20C4-463717D5A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A592B90-103A-5620-2416-0E1543D9F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funzione MEDIA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C8BC311F-B8A7-14F2-CF20-3CEA105916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4246046"/>
              </p:ext>
            </p:extLst>
          </p:nvPr>
        </p:nvGraphicFramePr>
        <p:xfrm>
          <a:off x="486470" y="2517836"/>
          <a:ext cx="11215687" cy="164592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980338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9235349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Nome argomento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Descrizione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num1</a:t>
                      </a:r>
                    </a:p>
                    <a:p>
                      <a:pPr fontAlgn="t"/>
                      <a:r>
                        <a:rPr lang="it-IT" sz="18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(Obbligatorio)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Primo numero, riferimento di cella o intervallo di cui si desidera calcolare la media.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num2-255</a:t>
                      </a:r>
                    </a:p>
                    <a:p>
                      <a:pPr fontAlgn="t"/>
                      <a:r>
                        <a:rPr lang="it-IT" sz="18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(Facoltativo)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Altri numeri, riferimenti di cella o intervalli di cui si vuole calcolare la media, fino a un massimo di 255.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36747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it-IT" dirty="0"/>
                  <a:t>Restituisce il valore massimo di un insieme di valori</a:t>
                </a:r>
                <a:endParaRPr lang="it-IT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𝑀𝐴𝑋</m:t>
                      </m:r>
                      <m:d>
                        <m:d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𝑢𝑚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1;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𝑛𝑢𝑚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;...</m:t>
                          </m:r>
                        </m:e>
                      </m:d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sz="3600" dirty="0"/>
              </a:p>
              <a:p>
                <a:pPr marL="0" indent="0">
                  <a:buNone/>
                </a:pPr>
                <a:r>
                  <a:rPr lang="it-IT" b="1" i="1" u="sng" dirty="0">
                    <a:uFill>
                      <a:solidFill>
                        <a:srgbClr val="EA3537"/>
                      </a:solidFill>
                    </a:uFill>
                  </a:rPr>
                  <a:t>ESERCIZIO</a:t>
                </a:r>
              </a:p>
              <a:p>
                <a:r>
                  <a:rPr lang="it-IT" i="1" u="sng" dirty="0"/>
                  <a:t>Risorsa</a:t>
                </a:r>
                <a:r>
                  <a:rPr lang="it-IT" i="1" dirty="0"/>
                  <a:t>: Excel </a:t>
                </a:r>
                <a:r>
                  <a:rPr lang="it-IT" i="1" dirty="0" err="1"/>
                  <a:t>Base_Sessione</a:t>
                </a:r>
                <a:r>
                  <a:rPr lang="it-IT" i="1" dirty="0"/>
                  <a:t> 2_Fatture.xlsx</a:t>
                </a:r>
              </a:p>
              <a:p>
                <a:r>
                  <a:rPr lang="it-IT" i="1" dirty="0"/>
                  <a:t>Calcolare l'importo massimo tra tutte le fatture</a:t>
                </a:r>
              </a:p>
              <a:p>
                <a:r>
                  <a:rPr lang="it-IT" i="1" dirty="0"/>
                  <a:t>Calcolare l'importo massimo tra le fatture del mese di gennaio e del mese di maggio</a:t>
                </a:r>
                <a:endParaRPr lang="it-IT" dirty="0"/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24" t="-3146" b="-27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21DB0DB-C1CD-3A5F-623A-CE72FDF5E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5DA4D1-466F-5082-20C4-463717D5A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A592B90-103A-5620-2416-0E1543D9F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funzione MAX</a:t>
            </a:r>
          </a:p>
        </p:txBody>
      </p:sp>
      <p:graphicFrame>
        <p:nvGraphicFramePr>
          <p:cNvPr id="8" name="Segnaposto contenuto 5">
            <a:extLst>
              <a:ext uri="{FF2B5EF4-FFF2-40B4-BE49-F238E27FC236}">
                <a16:creationId xmlns:a16="http://schemas.microsoft.com/office/drawing/2014/main" id="{C8BC311F-B8A7-14F2-CF20-3CEA105916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491547"/>
              </p:ext>
            </p:extLst>
          </p:nvPr>
        </p:nvGraphicFramePr>
        <p:xfrm>
          <a:off x="488157" y="2517836"/>
          <a:ext cx="11214000" cy="164592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980000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9234000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Nome argomento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Descrizione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num1</a:t>
                      </a:r>
                    </a:p>
                    <a:p>
                      <a:pPr fontAlgn="t"/>
                      <a:r>
                        <a:rPr lang="it-IT" sz="18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(Obbligatorio)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Primo numero, riferimento di cella o intervallo di cui si desidera calcolare il valore massimo.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num2-255</a:t>
                      </a:r>
                    </a:p>
                    <a:p>
                      <a:pPr fontAlgn="t"/>
                      <a:r>
                        <a:rPr lang="it-IT" sz="18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(Facoltativo)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Altri numeri, riferimenti di cella o intervalli di cui si vuole calcolare il valore massimo, fino a un massimo di 255.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4518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278EB6-6569-3FEA-474D-F0CF5F3ED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Gli operatori</a:t>
            </a:r>
          </a:p>
          <a:p>
            <a:r>
              <a:rPr lang="it-IT" dirty="0"/>
              <a:t>La logica BODMAS</a:t>
            </a:r>
          </a:p>
          <a:p>
            <a:r>
              <a:rPr lang="it-IT" dirty="0"/>
              <a:t>Riferimenti</a:t>
            </a:r>
          </a:p>
          <a:p>
            <a:r>
              <a:rPr lang="it-IT" dirty="0"/>
              <a:t>Esercizio</a:t>
            </a:r>
          </a:p>
          <a:p>
            <a:r>
              <a:rPr lang="it-IT" dirty="0"/>
              <a:t>Valutare le formule</a:t>
            </a:r>
          </a:p>
          <a:p>
            <a:r>
              <a:rPr lang="it-IT" dirty="0"/>
              <a:t>Le funzioni principali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0B7E06F6-55FA-5B69-225C-C3C1EDDC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26CD00-DDF7-A00D-5BCB-05F13733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1F9A605-1C70-2B58-EE24-27E26A6B3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4446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it-IT" dirty="0"/>
                  <a:t>Restituisce il valore minimo di un insieme di valori</a:t>
                </a:r>
                <a:endParaRPr lang="it-IT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𝑀𝐼𝑁</m:t>
                      </m:r>
                      <m:d>
                        <m:d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𝑢𝑚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1;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𝑛𝑢𝑚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;...</m:t>
                          </m:r>
                        </m:e>
                      </m:d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sz="3600" dirty="0"/>
              </a:p>
              <a:p>
                <a:pPr marL="0" indent="0">
                  <a:buNone/>
                </a:pPr>
                <a:r>
                  <a:rPr lang="it-IT" b="1" i="1" u="sng" dirty="0">
                    <a:uFill>
                      <a:solidFill>
                        <a:srgbClr val="EA3537"/>
                      </a:solidFill>
                    </a:uFill>
                  </a:rPr>
                  <a:t>ESERCIZIO</a:t>
                </a:r>
              </a:p>
              <a:p>
                <a:r>
                  <a:rPr lang="it-IT" i="1" u="sng" dirty="0"/>
                  <a:t>Risorsa</a:t>
                </a:r>
                <a:r>
                  <a:rPr lang="it-IT" i="1" dirty="0"/>
                  <a:t>: Excel </a:t>
                </a:r>
                <a:r>
                  <a:rPr lang="it-IT" i="1" dirty="0" err="1"/>
                  <a:t>Base_Sessione</a:t>
                </a:r>
                <a:r>
                  <a:rPr lang="it-IT" i="1" dirty="0"/>
                  <a:t> 2_Fatture.xlsx</a:t>
                </a:r>
              </a:p>
              <a:p>
                <a:r>
                  <a:rPr lang="it-IT" i="1" dirty="0"/>
                  <a:t>Calcolare l'importo minimo tra tutte le fatture</a:t>
                </a:r>
              </a:p>
              <a:p>
                <a:r>
                  <a:rPr lang="it-IT" i="1" dirty="0"/>
                  <a:t>Calcolare l'importo minimo tra le fatture del mese di gennaio e del mese di maggio</a:t>
                </a:r>
                <a:endParaRPr lang="it-IT" dirty="0"/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24" t="-3146" b="-27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21DB0DB-C1CD-3A5F-623A-CE72FDF5E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5DA4D1-466F-5082-20C4-463717D5A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A592B90-103A-5620-2416-0E1543D9F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funzione MIN</a:t>
            </a:r>
          </a:p>
        </p:txBody>
      </p:sp>
      <p:graphicFrame>
        <p:nvGraphicFramePr>
          <p:cNvPr id="7" name="Segnaposto contenuto 5">
            <a:extLst>
              <a:ext uri="{FF2B5EF4-FFF2-40B4-BE49-F238E27FC236}">
                <a16:creationId xmlns:a16="http://schemas.microsoft.com/office/drawing/2014/main" id="{2A1E2409-DD7A-BFE0-9A63-32FA9683B5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7659021"/>
              </p:ext>
            </p:extLst>
          </p:nvPr>
        </p:nvGraphicFramePr>
        <p:xfrm>
          <a:off x="488157" y="2517836"/>
          <a:ext cx="11214000" cy="164592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980000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9234000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Nome argomento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Descrizione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num1</a:t>
                      </a:r>
                    </a:p>
                    <a:p>
                      <a:pPr fontAlgn="t"/>
                      <a:r>
                        <a:rPr lang="it-IT" sz="18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(Obbligatorio)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Primo numero, riferimento di cella o intervallo di cui si desidera calcolare il valore minimo.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num2-255</a:t>
                      </a:r>
                    </a:p>
                    <a:p>
                      <a:pPr fontAlgn="t"/>
                      <a:r>
                        <a:rPr lang="it-IT" sz="1800" b="0" i="1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(Facoltativo)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Altri numeri, riferimenti di cella o intervalli di cui si vuole calcolare il valore minimo, fino a un massimo di 255.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8059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it-IT" dirty="0"/>
                  <a:t>Restituisce un valore se una condizione specificata dà come risultato VERO e un altro valore se dà come risultato FALSO</a:t>
                </a:r>
                <a:endParaRPr lang="it-IT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i="1">
                          <a:latin typeface="Cambria Math" panose="02040503050406030204" pitchFamily="18" charset="0"/>
                        </a:rPr>
                        <m:t>𝑆𝐸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𝑡𝑒𝑠𝑡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;[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𝑠𝑒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𝑣𝑒𝑟𝑜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];[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𝑠𝑒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𝑓𝑎𝑙𝑠𝑜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])</m:t>
                      </m:r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r>
                  <a:rPr lang="it-IT" dirty="0"/>
                  <a:t>È possibile annidare fino a 7 funzioni SE</a:t>
                </a:r>
              </a:p>
              <a:p>
                <a:endParaRPr lang="it-IT" dirty="0"/>
              </a:p>
              <a:p>
                <a:pPr marL="0" indent="0">
                  <a:buNone/>
                </a:pPr>
                <a:r>
                  <a:rPr lang="it-IT" b="1" i="1" u="sng" dirty="0">
                    <a:uFill>
                      <a:solidFill>
                        <a:srgbClr val="EA3537"/>
                      </a:solidFill>
                    </a:uFill>
                  </a:rPr>
                  <a:t>ESEMPIO</a:t>
                </a:r>
              </a:p>
              <a:p>
                <a:r>
                  <a:rPr lang="it-IT" i="1" u="sng" dirty="0"/>
                  <a:t>Risorsa</a:t>
                </a:r>
                <a:r>
                  <a:rPr lang="it-IT" i="1" dirty="0"/>
                  <a:t>: Excel </a:t>
                </a:r>
                <a:r>
                  <a:rPr lang="it-IT" i="1" dirty="0" err="1"/>
                  <a:t>Base_Sessione</a:t>
                </a:r>
                <a:r>
                  <a:rPr lang="it-IT" i="1" dirty="0"/>
                  <a:t> 2_Funzione SE.xlsx</a:t>
                </a:r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24" t="-3830" b="-16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21DB0DB-C1CD-3A5F-623A-CE72FDF5E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5DA4D1-466F-5082-20C4-463717D5A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A592B90-103A-5620-2416-0E1543D9F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funzione SE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C8BC311F-B8A7-14F2-CF20-3CEA105916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6072173"/>
              </p:ext>
            </p:extLst>
          </p:nvPr>
        </p:nvGraphicFramePr>
        <p:xfrm>
          <a:off x="489844" y="2720138"/>
          <a:ext cx="11214000" cy="201168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980000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9234000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Nome argomento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Descrizione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test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un valore o un'espressione qualsiasi che può dare come risultato VERO o FALSO.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se vero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il valore che viene restituito se test è VERO.</a:t>
                      </a:r>
                    </a:p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Se viene omesso, verrà restituito "VERO".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se falso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il valore che viene restituito se test è FALSO.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Se viene omesso, verrà restituito "FALSO".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021612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188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it-IT" dirty="0"/>
                  <a:t>Conta il numero di celle in un intervallo che corrispondono al criterio dato</a:t>
                </a:r>
                <a:endParaRPr lang="it-IT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𝐶𝑂𝑁𝑇𝐴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𝑆𝐸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𝑖𝑛𝑡𝑒𝑟𝑣𝑎𝑙𝑙𝑜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𝑐𝑟𝑖𝑡𝑒𝑟𝑖𝑜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endParaRPr lang="it-IT" dirty="0"/>
              </a:p>
              <a:p>
                <a:pPr marL="0" indent="0">
                  <a:buNone/>
                </a:pPr>
                <a:r>
                  <a:rPr lang="it-IT" b="1" i="1" u="sng" dirty="0">
                    <a:uFill>
                      <a:solidFill>
                        <a:srgbClr val="EA3537"/>
                      </a:solidFill>
                    </a:uFill>
                  </a:rPr>
                  <a:t>ESERCIZIO</a:t>
                </a:r>
              </a:p>
              <a:p>
                <a:r>
                  <a:rPr lang="it-IT" i="1" u="sng" dirty="0"/>
                  <a:t>Risorsa</a:t>
                </a:r>
                <a:r>
                  <a:rPr lang="it-IT" i="1" dirty="0"/>
                  <a:t>: Excel </a:t>
                </a:r>
                <a:r>
                  <a:rPr lang="it-IT" i="1" dirty="0" err="1"/>
                  <a:t>Base_Sessione</a:t>
                </a:r>
                <a:r>
                  <a:rPr lang="it-IT" i="1" dirty="0"/>
                  <a:t> 2_Fatture.xlsx</a:t>
                </a:r>
              </a:p>
              <a:p>
                <a:r>
                  <a:rPr lang="it-IT" i="1" dirty="0"/>
                  <a:t>Contare le fatture emesse al "Cliente 1"</a:t>
                </a:r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87" t="-28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21DB0DB-C1CD-3A5F-623A-CE72FDF5E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5DA4D1-466F-5082-20C4-463717D5A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A592B90-103A-5620-2416-0E1543D9F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funzione CONTA.SE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C8BC311F-B8A7-14F2-CF20-3CEA105916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2532957"/>
              </p:ext>
            </p:extLst>
          </p:nvPr>
        </p:nvGraphicFramePr>
        <p:xfrm>
          <a:off x="489844" y="2720138"/>
          <a:ext cx="11214000" cy="109728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980000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9234000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Nome argomento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Descrizione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intervallo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l'intervallo di celle di cui contare le celle non vuote.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criterio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la condizione in forma di numero, espressione o testo che definisce le celle da contare.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3012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it-IT" dirty="0"/>
                  <a:t>Somma le celle specificate secondo una condizione o criterio assegnato</a:t>
                </a:r>
                <a:endParaRPr lang="it-IT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𝑆𝑂𝑀𝑀𝐴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𝑆𝐸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𝑖𝑛𝑡𝑒𝑟𝑣𝑎𝑙𝑙𝑜</m:t>
                      </m:r>
                      <m:r>
                        <a:rPr lang="it-IT" i="1">
                          <a:latin typeface="Cambria Math" panose="02040503050406030204" pitchFamily="18" charset="0"/>
                        </a:rPr>
                        <m:t>;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𝑐𝑟𝑖𝑡𝑒𝑟𝑖𝑜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;[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𝑖𝑛𝑡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_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𝑠𝑜𝑚𝑚𝑎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])</m:t>
                      </m:r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endParaRPr lang="it-IT" dirty="0"/>
              </a:p>
              <a:p>
                <a:endParaRPr lang="it-IT" sz="4000" dirty="0"/>
              </a:p>
              <a:p>
                <a:pPr marL="0" indent="0">
                  <a:buNone/>
                </a:pPr>
                <a:r>
                  <a:rPr lang="it-IT" b="1" i="1" u="sng" dirty="0">
                    <a:uFill>
                      <a:solidFill>
                        <a:srgbClr val="EA3537"/>
                      </a:solidFill>
                    </a:uFill>
                  </a:rPr>
                  <a:t>ESERCIZIO</a:t>
                </a:r>
              </a:p>
              <a:p>
                <a:r>
                  <a:rPr lang="it-IT" i="1" u="sng" dirty="0"/>
                  <a:t>Risorsa</a:t>
                </a:r>
                <a:r>
                  <a:rPr lang="it-IT" i="1" dirty="0"/>
                  <a:t>: Excel </a:t>
                </a:r>
                <a:r>
                  <a:rPr lang="it-IT" i="1" dirty="0" err="1"/>
                  <a:t>Base_Sessione</a:t>
                </a:r>
                <a:r>
                  <a:rPr lang="it-IT" i="1" dirty="0"/>
                  <a:t> 2_Fatture.xlsx</a:t>
                </a:r>
              </a:p>
              <a:p>
                <a:r>
                  <a:rPr lang="it-IT" i="1" dirty="0"/>
                  <a:t>Sommare l'importo delle fatture emesse al "Cliente 1"</a:t>
                </a:r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0A82FD6F-6EFE-9035-D22A-DF098EE552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87" t="-3694" b="-136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21DB0DB-C1CD-3A5F-623A-CE72FDF5E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5DA4D1-466F-5082-20C4-463717D5A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8A592B90-103A-5620-2416-0E1543D9F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funzione SOMMA.SE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C8BC311F-B8A7-14F2-CF20-3CEA105916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4628076"/>
              </p:ext>
            </p:extLst>
          </p:nvPr>
        </p:nvGraphicFramePr>
        <p:xfrm>
          <a:off x="489844" y="2720138"/>
          <a:ext cx="11214000" cy="201168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980000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9234000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Nome argomento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Descrizione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intervallo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l'intervallo di celle da analizzare.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criterio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È il criterio o la condizione, in forma di numero, espressione o testo, che stabilisce quali celle verranno sommate.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 err="1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int_somma</a:t>
                      </a:r>
                      <a:endParaRPr lang="it-IT" sz="1800" dirty="0">
                        <a:solidFill>
                          <a:srgbClr val="1E1E1E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Sono le effettive celle da sommare.</a:t>
                      </a:r>
                    </a:p>
                    <a:p>
                      <a:pPr algn="l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Se viene omesso, verranno utilizzate le celle nell'intervallo.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81709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69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33DBB6-864E-C9B7-1B85-BCE745842A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/>
              <a:t>Grazie per l'attenzione</a:t>
            </a:r>
          </a:p>
        </p:txBody>
      </p:sp>
    </p:spTree>
    <p:extLst>
      <p:ext uri="{BB962C8B-B14F-4D97-AF65-F5344CB8AC3E}">
        <p14:creationId xmlns:p14="http://schemas.microsoft.com/office/powerpoint/2010/main" val="48779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3BAD0A-1F55-6160-90FF-FB97CD480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694A1EB-A76A-A633-B5D6-236DB8F9E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r>
              <a:rPr lang="it-IT" dirty="0"/>
              <a:t>La logica BODMAS</a:t>
            </a:r>
          </a:p>
          <a:p>
            <a:r>
              <a:rPr lang="it-IT" dirty="0"/>
              <a:t>Riferimenti</a:t>
            </a:r>
          </a:p>
          <a:p>
            <a:r>
              <a:rPr lang="it-IT" dirty="0"/>
              <a:t>Esercizio</a:t>
            </a:r>
          </a:p>
          <a:p>
            <a:r>
              <a:rPr lang="it-IT" dirty="0"/>
              <a:t>Valutare le formule</a:t>
            </a:r>
          </a:p>
          <a:p>
            <a:r>
              <a:rPr lang="it-IT" dirty="0"/>
              <a:t>Le funzioni principali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93BA1DF-149D-E301-F518-0BF7A2A00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B8DDBAC-C529-1BE1-AE8A-5FC15116A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ADBBC1B7-1883-3EE7-3636-56343540B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</p:spTree>
    <p:extLst>
      <p:ext uri="{BB962C8B-B14F-4D97-AF65-F5344CB8AC3E}">
        <p14:creationId xmlns:p14="http://schemas.microsoft.com/office/powerpoint/2010/main" val="2091734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contenuto 9">
            <a:extLst>
              <a:ext uri="{FF2B5EF4-FFF2-40B4-BE49-F238E27FC236}">
                <a16:creationId xmlns:a16="http://schemas.microsoft.com/office/drawing/2014/main" id="{6FB5CAF3-2226-A602-CB85-844E84116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La formula che li contiene restituisce un numero</a:t>
            </a:r>
          </a:p>
          <a:p>
            <a:r>
              <a:rPr lang="it-IT" dirty="0"/>
              <a:t>Per valutarne la priorità Excel usa la logica BODMAS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r>
              <a:rPr lang="it-IT" i="1" dirty="0"/>
              <a:t>Usiamo gli operatori matematici</a:t>
            </a:r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228DBD1-D26B-6684-5B8E-B671B9E23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5C94543-444F-C9D4-02F2-FF18DA059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29C94A8-0C72-F558-26AF-45CFB9ECC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Operatori matematici</a:t>
            </a:r>
          </a:p>
        </p:txBody>
      </p:sp>
      <p:graphicFrame>
        <p:nvGraphicFramePr>
          <p:cNvPr id="11" name="Segnaposto contenuto 5">
            <a:extLst>
              <a:ext uri="{FF2B5EF4-FFF2-40B4-BE49-F238E27FC236}">
                <a16:creationId xmlns:a16="http://schemas.microsoft.com/office/drawing/2014/main" id="{0145985C-2E0D-4257-C34D-DFE71CA04A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3234275"/>
              </p:ext>
            </p:extLst>
          </p:nvPr>
        </p:nvGraphicFramePr>
        <p:xfrm>
          <a:off x="4667239" y="1699819"/>
          <a:ext cx="2857523" cy="2194560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2041399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816124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Parentesi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()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Potenza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^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Divisione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/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Moltiplicazione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*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92270227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Addizione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+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018055373"/>
                  </a:ext>
                </a:extLst>
              </a:tr>
              <a:tr h="237212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Sottrazione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-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14704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374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contenuto 9">
            <a:extLst>
              <a:ext uri="{FF2B5EF4-FFF2-40B4-BE49-F238E27FC236}">
                <a16:creationId xmlns:a16="http://schemas.microsoft.com/office/drawing/2014/main" id="{6FB5CAF3-2226-A602-CB85-844E84116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La formula che li contiene restituisce "VERO" o "FALSO"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r>
              <a:rPr lang="it-IT" i="1" dirty="0"/>
              <a:t>Usiamo gli operatori logici</a:t>
            </a:r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228DBD1-D26B-6684-5B8E-B671B9E23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5C94543-444F-C9D4-02F2-FF18DA059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29C94A8-0C72-F558-26AF-45CFB9ECC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Operatori logici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DADF5CDE-E748-252B-0BB9-F6543EA981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6335110"/>
              </p:ext>
            </p:extLst>
          </p:nvPr>
        </p:nvGraphicFramePr>
        <p:xfrm>
          <a:off x="4667238" y="1699819"/>
          <a:ext cx="2857524" cy="2194560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2037127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820397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237969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Uguale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=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228799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Diverso da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&lt;&gt;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228799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Maggiore di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&gt;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  <a:tr h="228799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Minore di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&lt;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922702273"/>
                  </a:ext>
                </a:extLst>
              </a:tr>
              <a:tr h="228799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Maggiore o uguale di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&gt;=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018055373"/>
                  </a:ext>
                </a:extLst>
              </a:tr>
              <a:tr h="228799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Minore o uguale di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&lt;=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14704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8596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contenuto 9">
            <a:extLst>
              <a:ext uri="{FF2B5EF4-FFF2-40B4-BE49-F238E27FC236}">
                <a16:creationId xmlns:a16="http://schemas.microsoft.com/office/drawing/2014/main" id="{6FB5CAF3-2226-A602-CB85-844E84116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r>
              <a:rPr lang="it-IT" dirty="0"/>
              <a:t>La formula che li contiene restituisce la concatenazione di stringhe di testo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r>
              <a:rPr lang="it-IT" i="1" dirty="0"/>
              <a:t>Usiamo gli operatori di concatenazione</a:t>
            </a:r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228DBD1-D26B-6684-5B8E-B671B9E23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5C94543-444F-C9D4-02F2-FF18DA059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29C94A8-0C72-F558-26AF-45CFB9ECC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Operatori di concatenazione</a:t>
            </a:r>
          </a:p>
        </p:txBody>
      </p:sp>
      <p:graphicFrame>
        <p:nvGraphicFramePr>
          <p:cNvPr id="7" name="Segnaposto contenuto 5">
            <a:extLst>
              <a:ext uri="{FF2B5EF4-FFF2-40B4-BE49-F238E27FC236}">
                <a16:creationId xmlns:a16="http://schemas.microsoft.com/office/drawing/2014/main" id="{B080E323-D853-2DE6-5108-D22677436A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3837806"/>
              </p:ext>
            </p:extLst>
          </p:nvPr>
        </p:nvGraphicFramePr>
        <p:xfrm>
          <a:off x="4427339" y="1699819"/>
          <a:ext cx="3337323" cy="365760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2395810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941513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</a:tblGrid>
              <a:tr h="317015">
                <a:tc>
                  <a:txBody>
                    <a:bodyPr/>
                    <a:lstStyle/>
                    <a:p>
                      <a:pPr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Concatena due stringhe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it-IT" sz="18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&amp;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733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E2CFC-42A5-A5E7-E5E0-7DC53450A6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1516A3C-E070-5FED-3E68-07B6AAD29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La logica BODMAS</a:t>
            </a:r>
          </a:p>
          <a:p>
            <a:r>
              <a:rPr lang="it-IT" dirty="0"/>
              <a:t>Riferimenti</a:t>
            </a:r>
          </a:p>
          <a:p>
            <a:r>
              <a:rPr lang="it-IT" dirty="0"/>
              <a:t>Esercizio</a:t>
            </a:r>
          </a:p>
          <a:p>
            <a:r>
              <a:rPr lang="it-IT" dirty="0"/>
              <a:t>Valutare le formule</a:t>
            </a:r>
          </a:p>
          <a:p>
            <a:r>
              <a:rPr lang="it-IT" dirty="0"/>
              <a:t>Le funzioni principali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2DC30FC-9BB3-09A7-B285-0366F4325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DDA8A67-047C-50D6-5A35-EC130C3DE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0D9736B9-BD5A-4C63-5602-D0E723965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</p:spTree>
    <p:extLst>
      <p:ext uri="{BB962C8B-B14F-4D97-AF65-F5344CB8AC3E}">
        <p14:creationId xmlns:p14="http://schemas.microsoft.com/office/powerpoint/2010/main" val="144074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01BE2FD-2864-4B63-0D77-1B918C229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È la logica utilizzata da Excel per dare priorità agli operatori matematici</a:t>
            </a:r>
          </a:p>
          <a:p>
            <a:r>
              <a:rPr lang="it-IT" dirty="0"/>
              <a:t>Prende il nome dalle iniziali degli operatori (in Inglese)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sz="4400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2_Logica BODMAS.xlsx</a:t>
            </a:r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077E00E-F13B-101B-2902-933D1B779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2: Formule principali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CAB0B9E-AD90-FC2A-6214-23379A5FD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FC61DC44-1D71-046B-C165-37A5A5C51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logica BODMAS</a:t>
            </a:r>
          </a:p>
        </p:txBody>
      </p:sp>
      <p:pic>
        <p:nvPicPr>
          <p:cNvPr id="1026" name="Picture 2" descr="BODMAS rule in mathematics, education, formula, vector Illustration ...">
            <a:extLst>
              <a:ext uri="{FF2B5EF4-FFF2-40B4-BE49-F238E27FC236}">
                <a16:creationId xmlns:a16="http://schemas.microsoft.com/office/drawing/2014/main" id="{A5A3057D-B40D-F5F9-CBE9-D5D5535B75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2780" r="1966" b="3524"/>
          <a:stretch/>
        </p:blipFill>
        <p:spPr bwMode="auto">
          <a:xfrm>
            <a:off x="2403787" y="2605075"/>
            <a:ext cx="7384427" cy="2616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261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4D912-981D-164B-F1C4-22FC8A078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C38AED6-0B6B-0DD2-3DCB-116AEA4CF2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Gli operatori</a:t>
            </a:r>
          </a:p>
          <a:p>
            <a:r>
              <a:rPr lang="it-IT" dirty="0"/>
              <a:t>La logica BODMAS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Riferimenti</a:t>
            </a:r>
          </a:p>
          <a:p>
            <a:r>
              <a:rPr lang="it-IT" dirty="0"/>
              <a:t>Esercizio</a:t>
            </a:r>
          </a:p>
          <a:p>
            <a:r>
              <a:rPr lang="it-IT" dirty="0"/>
              <a:t>Valutare le formule</a:t>
            </a:r>
          </a:p>
          <a:p>
            <a:r>
              <a:rPr lang="it-IT" dirty="0"/>
              <a:t>Le funzioni principali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A7B8B5B-4258-7BD8-9A06-F8125DDE0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20A21BE-8517-7B21-BF83-9614EF0B8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2B77D7D1-8B2C-5576-5A14-DAFBB907C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2: Formule principali</a:t>
            </a:r>
          </a:p>
        </p:txBody>
      </p:sp>
    </p:spTree>
    <p:extLst>
      <p:ext uri="{BB962C8B-B14F-4D97-AF65-F5344CB8AC3E}">
        <p14:creationId xmlns:p14="http://schemas.microsoft.com/office/powerpoint/2010/main" val="20535381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uppo La Villa_20240606_Permessi_v01.pptx" id="{F33675D3-5DA9-4260-8CC1-B0F2F12E5275}" vid="{B699794D-BDC2-422B-9FBD-097CED321083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Reactive_Template PPTX</Template>
  <TotalTime>4650</TotalTime>
  <Words>1556</Words>
  <Application>Microsoft Office PowerPoint</Application>
  <PresentationFormat>Widescreen</PresentationFormat>
  <Paragraphs>366</Paragraphs>
  <Slides>24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0" baseType="lpstr">
      <vt:lpstr>Aptos</vt:lpstr>
      <vt:lpstr>Arial</vt:lpstr>
      <vt:lpstr>Calibri</vt:lpstr>
      <vt:lpstr>Calibri Light</vt:lpstr>
      <vt:lpstr>Cambria Math</vt:lpstr>
      <vt:lpstr>Circuito</vt:lpstr>
      <vt:lpstr>Corso Excel Base</vt:lpstr>
      <vt:lpstr>Agenda</vt:lpstr>
      <vt:lpstr>Agenda</vt:lpstr>
      <vt:lpstr>Operatori matematici</vt:lpstr>
      <vt:lpstr>Operatori logici</vt:lpstr>
      <vt:lpstr>Operatori di concatenazione</vt:lpstr>
      <vt:lpstr>Agenda</vt:lpstr>
      <vt:lpstr>La logica BODMAS</vt:lpstr>
      <vt:lpstr>Agenda</vt:lpstr>
      <vt:lpstr>Riferimenti</vt:lpstr>
      <vt:lpstr>Riferimenti</vt:lpstr>
      <vt:lpstr>Agenda</vt:lpstr>
      <vt:lpstr>Esercizio</vt:lpstr>
      <vt:lpstr>Agenda</vt:lpstr>
      <vt:lpstr>Valutare le formule</vt:lpstr>
      <vt:lpstr>Agenda</vt:lpstr>
      <vt:lpstr>La funzione SOMMA</vt:lpstr>
      <vt:lpstr>La funzione MEDIA</vt:lpstr>
      <vt:lpstr>La funzione MAX</vt:lpstr>
      <vt:lpstr>La funzione MIN</vt:lpstr>
      <vt:lpstr>La funzione SE</vt:lpstr>
      <vt:lpstr>La funzione CONTA.SE</vt:lpstr>
      <vt:lpstr>La funzione SOMMA.SE</vt:lpstr>
      <vt:lpstr>Grazie per l'attenzione</vt:lpstr>
    </vt:vector>
  </TitlesOfParts>
  <Company>Reactive S.r.l.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Excel Base | Sessione 2</dc:title>
  <dc:creator>Alberto Pozzi</dc:creator>
  <cp:lastModifiedBy>Alberto Pozzi</cp:lastModifiedBy>
  <cp:revision>14</cp:revision>
  <dcterms:created xsi:type="dcterms:W3CDTF">2024-10-30T03:17:33Z</dcterms:created>
  <dcterms:modified xsi:type="dcterms:W3CDTF">2024-11-02T10:27:10Z</dcterms:modified>
</cp:coreProperties>
</file>